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66" r:id="rId3"/>
    <p:sldId id="268" r:id="rId4"/>
    <p:sldId id="273" r:id="rId5"/>
    <p:sldId id="264" r:id="rId6"/>
    <p:sldId id="258" r:id="rId7"/>
    <p:sldId id="263" r:id="rId8"/>
    <p:sldId id="257" r:id="rId9"/>
    <p:sldId id="27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unich\My%20Documents\Dropbox\Straka_Munich\IDEA\2012_08_Ucitele\Ucitelske_aspirace_v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unich\Local%20Settings\Temp\422011011P1G075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users\dan\NERV\Skupina_56\Balicek\Platy_ucitelu\platy%20ucitelu_v3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cs-CZ" sz="2400" b="1" i="0" baseline="0" dirty="0" err="1" smtClean="0">
                <a:solidFill>
                  <a:schemeClr val="tx1"/>
                </a:solidFill>
              </a:rPr>
              <a:t>Share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1" i="0" baseline="0" dirty="0" err="1" smtClean="0">
                <a:solidFill>
                  <a:schemeClr val="tx1"/>
                </a:solidFill>
              </a:rPr>
              <a:t>of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15 </a:t>
            </a:r>
            <a:r>
              <a:rPr lang="cs-CZ" sz="2400" b="1" i="0" baseline="0" dirty="0" err="1" smtClean="0">
                <a:solidFill>
                  <a:schemeClr val="tx1"/>
                </a:solidFill>
              </a:rPr>
              <a:t>years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1" i="0" baseline="0" dirty="0" err="1" smtClean="0">
                <a:solidFill>
                  <a:schemeClr val="tx1"/>
                </a:solidFill>
              </a:rPr>
              <a:t>old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1" i="0" baseline="0" dirty="0" err="1" smtClean="0">
                <a:solidFill>
                  <a:schemeClr val="tx1"/>
                </a:solidFill>
              </a:rPr>
              <a:t>who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1" i="0" baseline="0" dirty="0" err="1" smtClean="0">
                <a:solidFill>
                  <a:schemeClr val="tx1"/>
                </a:solidFill>
              </a:rPr>
              <a:t>aspire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to </a:t>
            </a:r>
            <a:r>
              <a:rPr lang="cs-CZ" sz="2400" b="1" i="0" baseline="0" dirty="0" err="1" smtClean="0">
                <a:solidFill>
                  <a:schemeClr val="tx1"/>
                </a:solidFill>
              </a:rPr>
              <a:t>become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1" i="0" baseline="0" dirty="0" err="1" smtClean="0">
                <a:solidFill>
                  <a:schemeClr val="tx1"/>
                </a:solidFill>
              </a:rPr>
              <a:t>teacher</a:t>
            </a:r>
            <a:r>
              <a:rPr lang="cs-CZ" sz="2400" b="1" i="0" baseline="0" dirty="0" smtClean="0">
                <a:solidFill>
                  <a:schemeClr val="tx1"/>
                </a:solidFill>
              </a:rPr>
              <a:t> </a:t>
            </a:r>
            <a:r>
              <a:rPr lang="en-US" sz="2400" b="1" i="0" baseline="0" dirty="0" smtClean="0">
                <a:solidFill>
                  <a:schemeClr val="tx1"/>
                </a:solidFill>
              </a:rPr>
              <a:t>[%]</a:t>
            </a:r>
            <a:endParaRPr lang="cs-CZ" sz="2400" b="1" i="0" baseline="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cs-CZ" sz="2400" b="0" i="0" baseline="0" dirty="0" smtClean="0">
                <a:solidFill>
                  <a:schemeClr val="tx1"/>
                </a:solidFill>
              </a:rPr>
              <a:t>in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the</a:t>
            </a:r>
            <a:r>
              <a:rPr lang="cs-CZ" sz="2400" b="0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upper</a:t>
            </a:r>
            <a:r>
              <a:rPr lang="cs-CZ" sz="2400" b="0" i="0" baseline="0" dirty="0" smtClean="0">
                <a:solidFill>
                  <a:schemeClr val="tx1"/>
                </a:solidFill>
              </a:rPr>
              <a:t> and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lower</a:t>
            </a:r>
            <a:r>
              <a:rPr lang="cs-CZ" sz="2400" b="0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half</a:t>
            </a:r>
            <a:r>
              <a:rPr lang="cs-CZ" sz="2400" b="0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of</a:t>
            </a:r>
            <a:r>
              <a:rPr lang="cs-CZ" sz="2400" b="0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math</a:t>
            </a:r>
            <a:r>
              <a:rPr lang="cs-CZ" sz="2400" b="0" i="0" baseline="0" dirty="0" smtClean="0">
                <a:solidFill>
                  <a:schemeClr val="tx1"/>
                </a:solidFill>
              </a:rPr>
              <a:t> test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score</a:t>
            </a:r>
            <a:r>
              <a:rPr lang="cs-CZ" sz="2400" b="0" i="0" baseline="0" dirty="0" smtClean="0">
                <a:solidFill>
                  <a:schemeClr val="tx1"/>
                </a:solidFill>
              </a:rPr>
              <a:t> </a:t>
            </a:r>
            <a:r>
              <a:rPr lang="cs-CZ" sz="2400" b="0" i="0" baseline="0" dirty="0" err="1" smtClean="0">
                <a:solidFill>
                  <a:schemeClr val="tx1"/>
                </a:solidFill>
              </a:rPr>
              <a:t>distribution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cs-CZ" sz="2400" b="0" i="1" baseline="0" dirty="0" smtClean="0">
                <a:solidFill>
                  <a:schemeClr val="tx1"/>
                </a:solidFill>
              </a:rPr>
              <a:t>Source:</a:t>
            </a:r>
            <a:r>
              <a:rPr lang="en-US" sz="2400" b="0" i="1" baseline="0" dirty="0" smtClean="0">
                <a:solidFill>
                  <a:schemeClr val="tx1"/>
                </a:solidFill>
              </a:rPr>
              <a:t> </a:t>
            </a:r>
            <a:r>
              <a:rPr lang="en-US" sz="2400" b="0" i="1" baseline="0" dirty="0">
                <a:solidFill>
                  <a:schemeClr val="tx1"/>
                </a:solidFill>
              </a:rPr>
              <a:t>OECD</a:t>
            </a:r>
            <a:r>
              <a:rPr lang="cs-CZ" sz="2400" b="0" i="1" baseline="0" dirty="0">
                <a:solidFill>
                  <a:schemeClr val="tx1"/>
                </a:solidFill>
              </a:rPr>
              <a:t> </a:t>
            </a:r>
            <a:r>
              <a:rPr lang="en-US" sz="2400" b="0" i="1" baseline="0" dirty="0">
                <a:solidFill>
                  <a:schemeClr val="tx1"/>
                </a:solidFill>
              </a:rPr>
              <a:t>PISA 2006 </a:t>
            </a:r>
            <a:r>
              <a:rPr lang="en-US" sz="2400" b="0" i="1" baseline="0" dirty="0" smtClean="0">
                <a:solidFill>
                  <a:schemeClr val="tx1"/>
                </a:solidFill>
              </a:rPr>
              <a:t>a</a:t>
            </a:r>
            <a:r>
              <a:rPr lang="cs-CZ" sz="2400" b="0" i="1" baseline="0" dirty="0" err="1" smtClean="0">
                <a:solidFill>
                  <a:schemeClr val="tx1"/>
                </a:solidFill>
              </a:rPr>
              <a:t>nd</a:t>
            </a:r>
            <a:r>
              <a:rPr lang="cs-CZ" sz="2400" b="0" i="1" baseline="0" dirty="0" smtClean="0">
                <a:solidFill>
                  <a:schemeClr val="tx1"/>
                </a:solidFill>
              </a:rPr>
              <a:t> </a:t>
            </a:r>
            <a:r>
              <a:rPr lang="cs-CZ" sz="2400" b="0" i="1" baseline="0" dirty="0" err="1" smtClean="0">
                <a:solidFill>
                  <a:schemeClr val="tx1"/>
                </a:solidFill>
              </a:rPr>
              <a:t>own</a:t>
            </a:r>
            <a:r>
              <a:rPr lang="cs-CZ" sz="2400" b="0" i="1" baseline="0" dirty="0" smtClean="0">
                <a:solidFill>
                  <a:schemeClr val="tx1"/>
                </a:solidFill>
              </a:rPr>
              <a:t> </a:t>
            </a:r>
            <a:r>
              <a:rPr lang="cs-CZ" sz="2400" b="0" i="1" baseline="0" dirty="0" err="1" smtClean="0">
                <a:solidFill>
                  <a:schemeClr val="tx1"/>
                </a:solidFill>
              </a:rPr>
              <a:t>computations</a:t>
            </a:r>
            <a:endParaRPr lang="en-US" sz="2400" b="0" i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06423884514435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'Aspirace OECD'!$G$1</c:f>
              <c:strCache>
                <c:ptCount val="1"/>
                <c:pt idx="0">
                  <c:v>Horní polovina</c:v>
                </c:pt>
              </c:strCache>
            </c:strRef>
          </c:tx>
          <c:invertIfNegative val="0"/>
          <c:cat>
            <c:strRef>
              <c:f>'Aspirace OECD'!$F$2:$F$59</c:f>
              <c:strCache>
                <c:ptCount val="58"/>
                <c:pt idx="0">
                  <c:v>LIE</c:v>
                </c:pt>
                <c:pt idx="1">
                  <c:v>QAT</c:v>
                </c:pt>
                <c:pt idx="2">
                  <c:v>EST</c:v>
                </c:pt>
                <c:pt idx="3">
                  <c:v>CHE</c:v>
                </c:pt>
                <c:pt idx="4">
                  <c:v>DNK</c:v>
                </c:pt>
                <c:pt idx="5">
                  <c:v>KGZ</c:v>
                </c:pt>
                <c:pt idx="6">
                  <c:v>AUT</c:v>
                </c:pt>
                <c:pt idx="7">
                  <c:v>DEU</c:v>
                </c:pt>
                <c:pt idx="8">
                  <c:v>CZE</c:v>
                </c:pt>
                <c:pt idx="9">
                  <c:v>SVK</c:v>
                </c:pt>
                <c:pt idx="10">
                  <c:v>BGR</c:v>
                </c:pt>
                <c:pt idx="11">
                  <c:v>SWE</c:v>
                </c:pt>
                <c:pt idx="12">
                  <c:v>ISL</c:v>
                </c:pt>
                <c:pt idx="13">
                  <c:v>HUN</c:v>
                </c:pt>
                <c:pt idx="14">
                  <c:v>LVA</c:v>
                </c:pt>
                <c:pt idx="15">
                  <c:v>MNE</c:v>
                </c:pt>
                <c:pt idx="16">
                  <c:v>NOR</c:v>
                </c:pt>
                <c:pt idx="17">
                  <c:v>RUS</c:v>
                </c:pt>
                <c:pt idx="18">
                  <c:v>LTU</c:v>
                </c:pt>
                <c:pt idx="19">
                  <c:v>NZL</c:v>
                </c:pt>
                <c:pt idx="20">
                  <c:v>ISR</c:v>
                </c:pt>
                <c:pt idx="21">
                  <c:v>HKG</c:v>
                </c:pt>
                <c:pt idx="22">
                  <c:v>THA</c:v>
                </c:pt>
                <c:pt idx="23">
                  <c:v>JPN</c:v>
                </c:pt>
                <c:pt idx="24">
                  <c:v>FIN</c:v>
                </c:pt>
                <c:pt idx="25">
                  <c:v>USA</c:v>
                </c:pt>
                <c:pt idx="26">
                  <c:v>NLD</c:v>
                </c:pt>
                <c:pt idx="27">
                  <c:v>FRA</c:v>
                </c:pt>
                <c:pt idx="28">
                  <c:v>ITA</c:v>
                </c:pt>
                <c:pt idx="29">
                  <c:v>HRV</c:v>
                </c:pt>
                <c:pt idx="30">
                  <c:v>PRT</c:v>
                </c:pt>
                <c:pt idx="31">
                  <c:v>CAN</c:v>
                </c:pt>
                <c:pt idx="32">
                  <c:v>AUS</c:v>
                </c:pt>
                <c:pt idx="33">
                  <c:v>POL</c:v>
                </c:pt>
                <c:pt idx="34">
                  <c:v>SVN</c:v>
                </c:pt>
                <c:pt idx="35">
                  <c:v>COL</c:v>
                </c:pt>
                <c:pt idx="36">
                  <c:v>SRB</c:v>
                </c:pt>
                <c:pt idx="37">
                  <c:v>ROU</c:v>
                </c:pt>
                <c:pt idx="38">
                  <c:v>MAC</c:v>
                </c:pt>
                <c:pt idx="39">
                  <c:v>CHL</c:v>
                </c:pt>
                <c:pt idx="40">
                  <c:v>TAP</c:v>
                </c:pt>
                <c:pt idx="41">
                  <c:v>Total</c:v>
                </c:pt>
                <c:pt idx="42">
                  <c:v>BRA</c:v>
                </c:pt>
                <c:pt idx="43">
                  <c:v>BEL</c:v>
                </c:pt>
                <c:pt idx="44">
                  <c:v>ESP</c:v>
                </c:pt>
                <c:pt idx="45">
                  <c:v>IRL</c:v>
                </c:pt>
                <c:pt idx="46">
                  <c:v>GRC</c:v>
                </c:pt>
                <c:pt idx="47">
                  <c:v>MEX</c:v>
                </c:pt>
                <c:pt idx="48">
                  <c:v>ARG</c:v>
                </c:pt>
                <c:pt idx="49">
                  <c:v>IDN</c:v>
                </c:pt>
                <c:pt idx="50">
                  <c:v>URY</c:v>
                </c:pt>
                <c:pt idx="51">
                  <c:v>GBR</c:v>
                </c:pt>
                <c:pt idx="52">
                  <c:v>JOR</c:v>
                </c:pt>
                <c:pt idx="53">
                  <c:v>AZE</c:v>
                </c:pt>
                <c:pt idx="54">
                  <c:v>LUX</c:v>
                </c:pt>
                <c:pt idx="55">
                  <c:v>KOR</c:v>
                </c:pt>
                <c:pt idx="56">
                  <c:v>TUR</c:v>
                </c:pt>
                <c:pt idx="57">
                  <c:v>TUN</c:v>
                </c:pt>
              </c:strCache>
            </c:strRef>
          </c:cat>
          <c:val>
            <c:numRef>
              <c:f>'Aspirace OECD'!$G$2:$G$59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0.9</c:v>
                </c:pt>
                <c:pt idx="3">
                  <c:v>1</c:v>
                </c:pt>
                <c:pt idx="4">
                  <c:v>1.4</c:v>
                </c:pt>
                <c:pt idx="5">
                  <c:v>1.4</c:v>
                </c:pt>
                <c:pt idx="6">
                  <c:v>1.5</c:v>
                </c:pt>
                <c:pt idx="7">
                  <c:v>1.6</c:v>
                </c:pt>
                <c:pt idx="8">
                  <c:v>1.7</c:v>
                </c:pt>
                <c:pt idx="9">
                  <c:v>1.7</c:v>
                </c:pt>
                <c:pt idx="10">
                  <c:v>1.8</c:v>
                </c:pt>
                <c:pt idx="11">
                  <c:v>1.8</c:v>
                </c:pt>
                <c:pt idx="12">
                  <c:v>1.9000000000000001</c:v>
                </c:pt>
                <c:pt idx="13">
                  <c:v>2.1</c:v>
                </c:pt>
                <c:pt idx="14">
                  <c:v>2.1</c:v>
                </c:pt>
                <c:pt idx="15">
                  <c:v>2.6</c:v>
                </c:pt>
                <c:pt idx="16">
                  <c:v>2.6</c:v>
                </c:pt>
                <c:pt idx="17">
                  <c:v>2.7</c:v>
                </c:pt>
                <c:pt idx="18">
                  <c:v>3.1</c:v>
                </c:pt>
                <c:pt idx="19">
                  <c:v>3.2</c:v>
                </c:pt>
                <c:pt idx="20">
                  <c:v>3.6</c:v>
                </c:pt>
                <c:pt idx="21">
                  <c:v>3.7</c:v>
                </c:pt>
                <c:pt idx="22">
                  <c:v>3.7</c:v>
                </c:pt>
                <c:pt idx="23">
                  <c:v>3.8</c:v>
                </c:pt>
                <c:pt idx="24">
                  <c:v>4</c:v>
                </c:pt>
                <c:pt idx="25">
                  <c:v>4.0999999999999996</c:v>
                </c:pt>
                <c:pt idx="26">
                  <c:v>4.3</c:v>
                </c:pt>
                <c:pt idx="27">
                  <c:v>4.5</c:v>
                </c:pt>
                <c:pt idx="28">
                  <c:v>4.5</c:v>
                </c:pt>
                <c:pt idx="29">
                  <c:v>4.5999999999999996</c:v>
                </c:pt>
                <c:pt idx="30">
                  <c:v>4.8</c:v>
                </c:pt>
                <c:pt idx="31">
                  <c:v>5.3</c:v>
                </c:pt>
                <c:pt idx="32">
                  <c:v>5.4</c:v>
                </c:pt>
                <c:pt idx="33">
                  <c:v>5.5</c:v>
                </c:pt>
                <c:pt idx="34">
                  <c:v>5.6</c:v>
                </c:pt>
                <c:pt idx="35">
                  <c:v>6</c:v>
                </c:pt>
                <c:pt idx="36">
                  <c:v>6</c:v>
                </c:pt>
                <c:pt idx="37">
                  <c:v>6.7</c:v>
                </c:pt>
                <c:pt idx="38">
                  <c:v>6.9</c:v>
                </c:pt>
                <c:pt idx="39">
                  <c:v>7</c:v>
                </c:pt>
                <c:pt idx="40">
                  <c:v>7.1</c:v>
                </c:pt>
                <c:pt idx="41">
                  <c:v>7.2</c:v>
                </c:pt>
                <c:pt idx="42">
                  <c:v>8</c:v>
                </c:pt>
                <c:pt idx="43">
                  <c:v>8.4</c:v>
                </c:pt>
                <c:pt idx="44">
                  <c:v>9</c:v>
                </c:pt>
                <c:pt idx="45">
                  <c:v>10.200000000000001</c:v>
                </c:pt>
                <c:pt idx="46">
                  <c:v>11</c:v>
                </c:pt>
                <c:pt idx="47">
                  <c:v>11.3</c:v>
                </c:pt>
                <c:pt idx="48">
                  <c:v>11.5</c:v>
                </c:pt>
                <c:pt idx="49">
                  <c:v>12.1</c:v>
                </c:pt>
                <c:pt idx="50">
                  <c:v>12.7</c:v>
                </c:pt>
                <c:pt idx="51">
                  <c:v>13.3</c:v>
                </c:pt>
                <c:pt idx="52">
                  <c:v>14.9</c:v>
                </c:pt>
                <c:pt idx="53">
                  <c:v>16</c:v>
                </c:pt>
                <c:pt idx="54">
                  <c:v>17.3</c:v>
                </c:pt>
                <c:pt idx="55">
                  <c:v>18.600000000000001</c:v>
                </c:pt>
                <c:pt idx="56">
                  <c:v>26.8</c:v>
                </c:pt>
                <c:pt idx="57">
                  <c:v>29.5</c:v>
                </c:pt>
              </c:numCache>
            </c:numRef>
          </c:val>
        </c:ser>
        <c:ser>
          <c:idx val="1"/>
          <c:order val="1"/>
          <c:tx>
            <c:strRef>
              <c:f>'Aspirace OECD'!$H$1</c:f>
              <c:strCache>
                <c:ptCount val="1"/>
                <c:pt idx="0">
                  <c:v>Spodní polovina</c:v>
                </c:pt>
              </c:strCache>
            </c:strRef>
          </c:tx>
          <c:invertIfNegative val="0"/>
          <c:cat>
            <c:strRef>
              <c:f>'Aspirace OECD'!$F$2:$F$59</c:f>
              <c:strCache>
                <c:ptCount val="58"/>
                <c:pt idx="0">
                  <c:v>LIE</c:v>
                </c:pt>
                <c:pt idx="1">
                  <c:v>QAT</c:v>
                </c:pt>
                <c:pt idx="2">
                  <c:v>EST</c:v>
                </c:pt>
                <c:pt idx="3">
                  <c:v>CHE</c:v>
                </c:pt>
                <c:pt idx="4">
                  <c:v>DNK</c:v>
                </c:pt>
                <c:pt idx="5">
                  <c:v>KGZ</c:v>
                </c:pt>
                <c:pt idx="6">
                  <c:v>AUT</c:v>
                </c:pt>
                <c:pt idx="7">
                  <c:v>DEU</c:v>
                </c:pt>
                <c:pt idx="8">
                  <c:v>CZE</c:v>
                </c:pt>
                <c:pt idx="9">
                  <c:v>SVK</c:v>
                </c:pt>
                <c:pt idx="10">
                  <c:v>BGR</c:v>
                </c:pt>
                <c:pt idx="11">
                  <c:v>SWE</c:v>
                </c:pt>
                <c:pt idx="12">
                  <c:v>ISL</c:v>
                </c:pt>
                <c:pt idx="13">
                  <c:v>HUN</c:v>
                </c:pt>
                <c:pt idx="14">
                  <c:v>LVA</c:v>
                </c:pt>
                <c:pt idx="15">
                  <c:v>MNE</c:v>
                </c:pt>
                <c:pt idx="16">
                  <c:v>NOR</c:v>
                </c:pt>
                <c:pt idx="17">
                  <c:v>RUS</c:v>
                </c:pt>
                <c:pt idx="18">
                  <c:v>LTU</c:v>
                </c:pt>
                <c:pt idx="19">
                  <c:v>NZL</c:v>
                </c:pt>
                <c:pt idx="20">
                  <c:v>ISR</c:v>
                </c:pt>
                <c:pt idx="21">
                  <c:v>HKG</c:v>
                </c:pt>
                <c:pt idx="22">
                  <c:v>THA</c:v>
                </c:pt>
                <c:pt idx="23">
                  <c:v>JPN</c:v>
                </c:pt>
                <c:pt idx="24">
                  <c:v>FIN</c:v>
                </c:pt>
                <c:pt idx="25">
                  <c:v>USA</c:v>
                </c:pt>
                <c:pt idx="26">
                  <c:v>NLD</c:v>
                </c:pt>
                <c:pt idx="27">
                  <c:v>FRA</c:v>
                </c:pt>
                <c:pt idx="28">
                  <c:v>ITA</c:v>
                </c:pt>
                <c:pt idx="29">
                  <c:v>HRV</c:v>
                </c:pt>
                <c:pt idx="30">
                  <c:v>PRT</c:v>
                </c:pt>
                <c:pt idx="31">
                  <c:v>CAN</c:v>
                </c:pt>
                <c:pt idx="32">
                  <c:v>AUS</c:v>
                </c:pt>
                <c:pt idx="33">
                  <c:v>POL</c:v>
                </c:pt>
                <c:pt idx="34">
                  <c:v>SVN</c:v>
                </c:pt>
                <c:pt idx="35">
                  <c:v>COL</c:v>
                </c:pt>
                <c:pt idx="36">
                  <c:v>SRB</c:v>
                </c:pt>
                <c:pt idx="37">
                  <c:v>ROU</c:v>
                </c:pt>
                <c:pt idx="38">
                  <c:v>MAC</c:v>
                </c:pt>
                <c:pt idx="39">
                  <c:v>CHL</c:v>
                </c:pt>
                <c:pt idx="40">
                  <c:v>TAP</c:v>
                </c:pt>
                <c:pt idx="41">
                  <c:v>Total</c:v>
                </c:pt>
                <c:pt idx="42">
                  <c:v>BRA</c:v>
                </c:pt>
                <c:pt idx="43">
                  <c:v>BEL</c:v>
                </c:pt>
                <c:pt idx="44">
                  <c:v>ESP</c:v>
                </c:pt>
                <c:pt idx="45">
                  <c:v>IRL</c:v>
                </c:pt>
                <c:pt idx="46">
                  <c:v>GRC</c:v>
                </c:pt>
                <c:pt idx="47">
                  <c:v>MEX</c:v>
                </c:pt>
                <c:pt idx="48">
                  <c:v>ARG</c:v>
                </c:pt>
                <c:pt idx="49">
                  <c:v>IDN</c:v>
                </c:pt>
                <c:pt idx="50">
                  <c:v>URY</c:v>
                </c:pt>
                <c:pt idx="51">
                  <c:v>GBR</c:v>
                </c:pt>
                <c:pt idx="52">
                  <c:v>JOR</c:v>
                </c:pt>
                <c:pt idx="53">
                  <c:v>AZE</c:v>
                </c:pt>
                <c:pt idx="54">
                  <c:v>LUX</c:v>
                </c:pt>
                <c:pt idx="55">
                  <c:v>KOR</c:v>
                </c:pt>
                <c:pt idx="56">
                  <c:v>TUR</c:v>
                </c:pt>
                <c:pt idx="57">
                  <c:v>TUN</c:v>
                </c:pt>
              </c:strCache>
            </c:strRef>
          </c:cat>
          <c:val>
            <c:numRef>
              <c:f>'Aspirace OECD'!$H$2:$H$59</c:f>
              <c:numCache>
                <c:formatCode>General</c:formatCode>
                <c:ptCount val="58"/>
                <c:pt idx="0">
                  <c:v>0.70000000000000018</c:v>
                </c:pt>
                <c:pt idx="1">
                  <c:v>0</c:v>
                </c:pt>
                <c:pt idx="2">
                  <c:v>1.1000000000000001</c:v>
                </c:pt>
                <c:pt idx="3">
                  <c:v>2.2999999999999998</c:v>
                </c:pt>
                <c:pt idx="4">
                  <c:v>2.1</c:v>
                </c:pt>
                <c:pt idx="5">
                  <c:v>1.3</c:v>
                </c:pt>
                <c:pt idx="6">
                  <c:v>3.1</c:v>
                </c:pt>
                <c:pt idx="7">
                  <c:v>5.9</c:v>
                </c:pt>
                <c:pt idx="8">
                  <c:v>2.5</c:v>
                </c:pt>
                <c:pt idx="9">
                  <c:v>2.5</c:v>
                </c:pt>
                <c:pt idx="10">
                  <c:v>1.7</c:v>
                </c:pt>
                <c:pt idx="11">
                  <c:v>4.5</c:v>
                </c:pt>
                <c:pt idx="12">
                  <c:v>3.2</c:v>
                </c:pt>
                <c:pt idx="13">
                  <c:v>2.7</c:v>
                </c:pt>
                <c:pt idx="14">
                  <c:v>2.7</c:v>
                </c:pt>
                <c:pt idx="15">
                  <c:v>4.3</c:v>
                </c:pt>
                <c:pt idx="16">
                  <c:v>4</c:v>
                </c:pt>
                <c:pt idx="17">
                  <c:v>2</c:v>
                </c:pt>
                <c:pt idx="18">
                  <c:v>2.5</c:v>
                </c:pt>
                <c:pt idx="19">
                  <c:v>1.4</c:v>
                </c:pt>
                <c:pt idx="20">
                  <c:v>2.4</c:v>
                </c:pt>
                <c:pt idx="21">
                  <c:v>3.7</c:v>
                </c:pt>
                <c:pt idx="22">
                  <c:v>4.3</c:v>
                </c:pt>
                <c:pt idx="23">
                  <c:v>7.7</c:v>
                </c:pt>
                <c:pt idx="24">
                  <c:v>7.5</c:v>
                </c:pt>
                <c:pt idx="25">
                  <c:v>5</c:v>
                </c:pt>
                <c:pt idx="26">
                  <c:v>7.7</c:v>
                </c:pt>
                <c:pt idx="27">
                  <c:v>7</c:v>
                </c:pt>
                <c:pt idx="28">
                  <c:v>4</c:v>
                </c:pt>
                <c:pt idx="29">
                  <c:v>9.7000000000000011</c:v>
                </c:pt>
                <c:pt idx="30">
                  <c:v>2.4</c:v>
                </c:pt>
                <c:pt idx="31">
                  <c:v>6.1</c:v>
                </c:pt>
                <c:pt idx="32">
                  <c:v>5.7</c:v>
                </c:pt>
                <c:pt idx="33">
                  <c:v>6.5</c:v>
                </c:pt>
                <c:pt idx="34">
                  <c:v>8.4</c:v>
                </c:pt>
                <c:pt idx="35">
                  <c:v>4.0999999999999996</c:v>
                </c:pt>
                <c:pt idx="36">
                  <c:v>9.9</c:v>
                </c:pt>
                <c:pt idx="37">
                  <c:v>4.5</c:v>
                </c:pt>
                <c:pt idx="38">
                  <c:v>5.6</c:v>
                </c:pt>
                <c:pt idx="39">
                  <c:v>5.3</c:v>
                </c:pt>
                <c:pt idx="40">
                  <c:v>8.3000000000000007</c:v>
                </c:pt>
                <c:pt idx="41">
                  <c:v>7.1</c:v>
                </c:pt>
                <c:pt idx="42">
                  <c:v>4.8</c:v>
                </c:pt>
                <c:pt idx="43">
                  <c:v>9.4</c:v>
                </c:pt>
                <c:pt idx="44">
                  <c:v>5.6</c:v>
                </c:pt>
                <c:pt idx="45">
                  <c:v>13.1</c:v>
                </c:pt>
                <c:pt idx="46">
                  <c:v>9.9</c:v>
                </c:pt>
                <c:pt idx="47">
                  <c:v>6.2</c:v>
                </c:pt>
                <c:pt idx="48">
                  <c:v>8.3000000000000007</c:v>
                </c:pt>
                <c:pt idx="49">
                  <c:v>10.6</c:v>
                </c:pt>
                <c:pt idx="50">
                  <c:v>7.9</c:v>
                </c:pt>
                <c:pt idx="51">
                  <c:v>7.5</c:v>
                </c:pt>
                <c:pt idx="52">
                  <c:v>9.4</c:v>
                </c:pt>
                <c:pt idx="53">
                  <c:v>16.3</c:v>
                </c:pt>
                <c:pt idx="54">
                  <c:v>20</c:v>
                </c:pt>
                <c:pt idx="55">
                  <c:v>21.6</c:v>
                </c:pt>
                <c:pt idx="56">
                  <c:v>22.8</c:v>
                </c:pt>
                <c:pt idx="57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71360"/>
        <c:axId val="156272896"/>
      </c:barChart>
      <c:catAx>
        <c:axId val="1562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56272896"/>
        <c:crosses val="autoZero"/>
        <c:auto val="1"/>
        <c:lblAlgn val="ctr"/>
        <c:lblOffset val="100"/>
        <c:noMultiLvlLbl val="0"/>
      </c:catAx>
      <c:valAx>
        <c:axId val="156272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62713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5113059214718"/>
          <c:y val="0.10015282032304708"/>
          <c:w val="0.79707672904522997"/>
          <c:h val="0.63804081400394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'25.2'!$A$6:$A$33</c:f>
              <c:strCache>
                <c:ptCount val="28"/>
                <c:pt idx="0">
                  <c:v>Spain</c:v>
                </c:pt>
                <c:pt idx="1">
                  <c:v>New Zealand</c:v>
                </c:pt>
                <c:pt idx="2">
                  <c:v>Germany</c:v>
                </c:pt>
                <c:pt idx="3">
                  <c:v>Australia</c:v>
                </c:pt>
                <c:pt idx="4">
                  <c:v>Finland</c:v>
                </c:pt>
                <c:pt idx="5">
                  <c:v>Sweden</c:v>
                </c:pt>
                <c:pt idx="6">
                  <c:v>Belgium (Fl.)</c:v>
                </c:pt>
                <c:pt idx="7">
                  <c:v>Scotland</c:v>
                </c:pt>
                <c:pt idx="8">
                  <c:v>Belgium (Fr.)</c:v>
                </c:pt>
                <c:pt idx="9">
                  <c:v>Denmark</c:v>
                </c:pt>
                <c:pt idx="10">
                  <c:v>France</c:v>
                </c:pt>
                <c:pt idx="11">
                  <c:v>England</c:v>
                </c:pt>
                <c:pt idx="12">
                  <c:v>Korea</c:v>
                </c:pt>
                <c:pt idx="13">
                  <c:v>Netherlands</c:v>
                </c:pt>
                <c:pt idx="14">
                  <c:v>OECD25</c:v>
                </c:pt>
                <c:pt idx="15">
                  <c:v>Austria</c:v>
                </c:pt>
                <c:pt idx="16">
                  <c:v>Greece</c:v>
                </c:pt>
                <c:pt idx="17">
                  <c:v>Portugal</c:v>
                </c:pt>
                <c:pt idx="18">
                  <c:v>Estonia</c:v>
                </c:pt>
                <c:pt idx="19">
                  <c:v>Poland</c:v>
                </c:pt>
                <c:pt idx="20">
                  <c:v>Norway</c:v>
                </c:pt>
                <c:pt idx="21">
                  <c:v>United States</c:v>
                </c:pt>
                <c:pt idx="22">
                  <c:v>Italy</c:v>
                </c:pt>
                <c:pt idx="23">
                  <c:v>Israel</c:v>
                </c:pt>
                <c:pt idx="24">
                  <c:v>Slovenia</c:v>
                </c:pt>
                <c:pt idx="25">
                  <c:v>Hungary</c:v>
                </c:pt>
                <c:pt idx="26">
                  <c:v>Iceland</c:v>
                </c:pt>
                <c:pt idx="27">
                  <c:v>Czech Republic</c:v>
                </c:pt>
              </c:strCache>
            </c:strRef>
          </c:cat>
          <c:val>
            <c:numRef>
              <c:f>'25.2'!$B$6:$B$33</c:f>
              <c:numCache>
                <c:formatCode>0.00</c:formatCode>
                <c:ptCount val="28"/>
                <c:pt idx="0">
                  <c:v>1.255828348468975</c:v>
                </c:pt>
                <c:pt idx="1">
                  <c:v>0.96953290348822097</c:v>
                </c:pt>
                <c:pt idx="2">
                  <c:v>0.96881983155039408</c:v>
                </c:pt>
                <c:pt idx="3">
                  <c:v>0.94001272182960138</c:v>
                </c:pt>
                <c:pt idx="4">
                  <c:v>0.92924447907282515</c:v>
                </c:pt>
                <c:pt idx="5">
                  <c:v>0.9276895472399781</c:v>
                </c:pt>
                <c:pt idx="6">
                  <c:v>0.89603882707586413</c:v>
                </c:pt>
                <c:pt idx="7">
                  <c:v>0.89134929617088599</c:v>
                </c:pt>
                <c:pt idx="8">
                  <c:v>0.8575034941719416</c:v>
                </c:pt>
                <c:pt idx="9">
                  <c:v>0.85268377095540215</c:v>
                </c:pt>
                <c:pt idx="10">
                  <c:v>0.84680004276902854</c:v>
                </c:pt>
                <c:pt idx="11">
                  <c:v>0.81834942401162625</c:v>
                </c:pt>
                <c:pt idx="12">
                  <c:v>0.81434867264770339</c:v>
                </c:pt>
                <c:pt idx="13">
                  <c:v>0.7986100379783575</c:v>
                </c:pt>
                <c:pt idx="14">
                  <c:v>0.79192901024544282</c:v>
                </c:pt>
                <c:pt idx="15">
                  <c:v>0.77209508213515321</c:v>
                </c:pt>
                <c:pt idx="16">
                  <c:v>0.7352722435133745</c:v>
                </c:pt>
                <c:pt idx="17">
                  <c:v>0.71766833440005062</c:v>
                </c:pt>
                <c:pt idx="18">
                  <c:v>0.69667310741472954</c:v>
                </c:pt>
                <c:pt idx="19">
                  <c:v>0.67657701285625382</c:v>
                </c:pt>
                <c:pt idx="20">
                  <c:v>0.65995019596118265</c:v>
                </c:pt>
                <c:pt idx="21">
                  <c:v>0.60069920789201192</c:v>
                </c:pt>
                <c:pt idx="22">
                  <c:v>0.58339493151257504</c:v>
                </c:pt>
                <c:pt idx="23">
                  <c:v>0.55778049666939233</c:v>
                </c:pt>
                <c:pt idx="24">
                  <c:v>0.55113260386815799</c:v>
                </c:pt>
                <c:pt idx="25">
                  <c:v>0.49922546688841013</c:v>
                </c:pt>
                <c:pt idx="26">
                  <c:v>0.49822281165146665</c:v>
                </c:pt>
                <c:pt idx="27">
                  <c:v>0.49637956164933561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5996544"/>
        <c:axId val="155998080"/>
      </c:barChart>
      <c:catAx>
        <c:axId val="1559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99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998080"/>
        <c:scaling>
          <c:orientation val="minMax"/>
          <c:max val="2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996544"/>
        <c:crosses val="autoZero"/>
        <c:crossBetween val="between"/>
        <c:majorUnit val="1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solidFill>
        <a:sysClr val="windowText" lastClr="000000">
          <a:alpha val="38000"/>
        </a:sysClr>
      </a:solidFill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05740628575275"/>
          <c:y val="0.16876205173016667"/>
          <c:w val="0.89158270789509686"/>
          <c:h val="0.71525812940107547"/>
        </c:manualLayout>
      </c:layout>
      <c:lineChart>
        <c:grouping val="standard"/>
        <c:varyColors val="0"/>
        <c:ser>
          <c:idx val="0"/>
          <c:order val="0"/>
          <c:tx>
            <c:strRef>
              <c:f>'ZS vs ostatni'!$B$32</c:f>
              <c:strCache>
                <c:ptCount val="1"/>
                <c:pt idx="0">
                  <c:v>20-29</c:v>
                </c:pt>
              </c:strCache>
            </c:strRef>
          </c:tx>
          <c:marker>
            <c:symbol val="none"/>
          </c:marker>
          <c:cat>
            <c:numRef>
              <c:f>'ZS vs ostatni'!$C$31:$F$31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'ZS vs ostatni'!$C$32:$F$32</c:f>
              <c:numCache>
                <c:formatCode>General</c:formatCode>
                <c:ptCount val="4"/>
                <c:pt idx="0">
                  <c:v>0.2</c:v>
                </c:pt>
                <c:pt idx="1">
                  <c:v>0.17000000000000004</c:v>
                </c:pt>
                <c:pt idx="2">
                  <c:v>0.16000000000000003</c:v>
                </c:pt>
                <c:pt idx="3">
                  <c:v>0.30000000000000021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'ZS vs ostatni'!$B$33</c:f>
              <c:strCache>
                <c:ptCount val="1"/>
                <c:pt idx="0">
                  <c:v>30-39</c:v>
                </c:pt>
              </c:strCache>
            </c:strRef>
          </c:tx>
          <c:marker>
            <c:symbol val="none"/>
          </c:marker>
          <c:cat>
            <c:numRef>
              <c:f>'ZS vs ostatni'!$C$31:$F$31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'ZS vs ostatni'!$C$33:$F$33</c:f>
              <c:numCache>
                <c:formatCode>General</c:formatCode>
                <c:ptCount val="4"/>
                <c:pt idx="0">
                  <c:v>0.15000000000000011</c:v>
                </c:pt>
                <c:pt idx="1">
                  <c:v>0.12000000000000002</c:v>
                </c:pt>
                <c:pt idx="2">
                  <c:v>0.10999999999999999</c:v>
                </c:pt>
                <c:pt idx="3">
                  <c:v>0.17000000000000004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'ZS vs ostatni'!$B$34</c:f>
              <c:strCache>
                <c:ptCount val="1"/>
                <c:pt idx="0">
                  <c:v>40-49</c:v>
                </c:pt>
              </c:strCache>
            </c:strRef>
          </c:tx>
          <c:marker>
            <c:symbol val="none"/>
          </c:marker>
          <c:cat>
            <c:numRef>
              <c:f>'ZS vs ostatni'!$C$31:$F$31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'ZS vs ostatni'!$C$34:$F$34</c:f>
              <c:numCache>
                <c:formatCode>General</c:formatCode>
                <c:ptCount val="4"/>
                <c:pt idx="0">
                  <c:v>0.16000000000000003</c:v>
                </c:pt>
                <c:pt idx="1">
                  <c:v>0.14000000000000001</c:v>
                </c:pt>
                <c:pt idx="2">
                  <c:v>0.12000000000000002</c:v>
                </c:pt>
                <c:pt idx="3">
                  <c:v>0.16000000000000003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'ZS vs ostatni'!$B$35</c:f>
              <c:strCache>
                <c:ptCount val="1"/>
                <c:pt idx="0">
                  <c:v>50-59</c:v>
                </c:pt>
              </c:strCache>
            </c:strRef>
          </c:tx>
          <c:marker>
            <c:symbol val="none"/>
          </c:marker>
          <c:cat>
            <c:numRef>
              <c:f>'ZS vs ostatni'!$C$31:$F$31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'ZS vs ostatni'!$C$35:$F$35</c:f>
              <c:numCache>
                <c:formatCode>General</c:formatCode>
                <c:ptCount val="4"/>
                <c:pt idx="0">
                  <c:v>0.19</c:v>
                </c:pt>
                <c:pt idx="1">
                  <c:v>0.17000000000000004</c:v>
                </c:pt>
                <c:pt idx="2">
                  <c:v>0.15000000000000011</c:v>
                </c:pt>
                <c:pt idx="3">
                  <c:v>0.18000000000000013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'ZS vs ostatni'!$B$36</c:f>
              <c:strCache>
                <c:ptCount val="1"/>
                <c:pt idx="0">
                  <c:v>60+</c:v>
                </c:pt>
              </c:strCache>
            </c:strRef>
          </c:tx>
          <c:marker>
            <c:symbol val="none"/>
          </c:marker>
          <c:cat>
            <c:numRef>
              <c:f>'ZS vs ostatni'!$C$31:$F$31</c:f>
              <c:numCache>
                <c:formatCode>General</c:formatCode>
                <c:ptCount val="4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'ZS vs ostatni'!$C$36:$F$36</c:f>
              <c:numCache>
                <c:formatCode>General</c:formatCode>
                <c:ptCount val="4"/>
                <c:pt idx="0">
                  <c:v>0.21000000000000005</c:v>
                </c:pt>
                <c:pt idx="1">
                  <c:v>0.21000000000000005</c:v>
                </c:pt>
                <c:pt idx="2">
                  <c:v>0.18000000000000013</c:v>
                </c:pt>
                <c:pt idx="3">
                  <c:v>0.27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589440"/>
        <c:axId val="156599424"/>
      </c:lineChart>
      <c:catAx>
        <c:axId val="15658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cs-CZ" sz="1800" b="1"/>
            </a:pPr>
            <a:endParaRPr lang="en-US"/>
          </a:p>
        </c:txPr>
        <c:crossAx val="156599424"/>
        <c:crosses val="autoZero"/>
        <c:auto val="1"/>
        <c:lblAlgn val="ctr"/>
        <c:lblOffset val="100"/>
        <c:noMultiLvlLbl val="0"/>
      </c:catAx>
      <c:valAx>
        <c:axId val="1565994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cs-CZ" sz="1600" b="1"/>
            </a:pPr>
            <a:endParaRPr lang="en-US"/>
          </a:p>
        </c:txPr>
        <c:crossAx val="156589440"/>
        <c:crosses val="autoZero"/>
        <c:crossBetween val="between"/>
        <c:majorUnit val="0.25"/>
      </c:valAx>
    </c:plotArea>
    <c:legend>
      <c:legendPos val="r"/>
      <c:layout/>
      <c:overlay val="0"/>
      <c:txPr>
        <a:bodyPr/>
        <a:lstStyle/>
        <a:p>
          <a:pPr>
            <a:defRPr lang="cs-CZ"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0.08501</cdr:x>
      <cdr:y>0.11653</cdr:y>
    </cdr:from>
    <cdr:to>
      <cdr:x>0.11098</cdr:x>
      <cdr:y>0.41192</cdr:y>
    </cdr:to>
    <cdr:sp macro="" textlink="">
      <cdr:nvSpPr>
        <cdr:cNvPr id="4" name="Left Brace 1"/>
        <cdr:cNvSpPr/>
      </cdr:nvSpPr>
      <cdr:spPr>
        <a:xfrm xmlns:a="http://schemas.openxmlformats.org/drawingml/2006/main">
          <a:off x="685822" y="409571"/>
          <a:ext cx="209518" cy="1038215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0.08737</cdr:x>
      <cdr:y>0.43089</cdr:y>
    </cdr:from>
    <cdr:to>
      <cdr:x>0.11334</cdr:x>
      <cdr:y>0.73442</cdr:y>
    </cdr:to>
    <cdr:sp macro="" textlink="">
      <cdr:nvSpPr>
        <cdr:cNvPr id="5" name="Left Brace 2"/>
        <cdr:cNvSpPr/>
      </cdr:nvSpPr>
      <cdr:spPr>
        <a:xfrm xmlns:a="http://schemas.openxmlformats.org/drawingml/2006/main">
          <a:off x="704862" y="1514460"/>
          <a:ext cx="209518" cy="106682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0.0059</cdr:x>
      <cdr:y>0.49051</cdr:y>
    </cdr:from>
    <cdr:to>
      <cdr:x>0.08382</cdr:x>
      <cdr:y>0.70458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625" y="1724025"/>
          <a:ext cx="628571" cy="7523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0.00354</cdr:x>
      <cdr:y>0.18428</cdr:y>
    </cdr:from>
    <cdr:to>
      <cdr:x>0.08145</cdr:x>
      <cdr:y>0.39022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8575" y="647700"/>
          <a:ext cx="628571" cy="72381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A71601-E5A9-451E-8E75-9069FF76A424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4F2705-DA92-46C9-9D99-2D2665DF8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C81873-24EA-4B56-91AE-B4B94362761E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026B65-1CDA-4575-BF86-CADA6ED1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0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D0A44-7FE9-4B00-8E82-2044149D0235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1C5FF-567A-4B9E-ABDC-79A5A4B96DD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0AD7B-D9B3-4327-B764-080380B9D04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6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0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1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9ACE2-9128-4D7D-9546-64EE96FCE1AC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A4C2-4816-4C09-AEDD-63B8000A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4400" cy="739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609600"/>
            <a:ext cx="56467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8327" y="2514600"/>
            <a:ext cx="757747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Lucida Sans" pitchFamily="34" charset="0"/>
              </a:rPr>
              <a:t>Institute for Democracy and Economic Analysis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</a:rPr>
              <a:t> (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Lucida Sans" pitchFamily="34" charset="0"/>
              </a:rPr>
              <a:t>IDEA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</a:rPr>
              <a:t>) is an independent public policy think tank focusing on evidence-based analysis, evaluation and policy recommendations founded on facts, data and modern economic theory.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Sans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Lucida Sans" pitchFamily="34" charset="0"/>
              </a:rPr>
              <a:t>IDEA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</a:rPr>
              <a:t> is a think-tank arm of CERGE-EI, a collaborative venture of Charles University and the Academy of Sciences of the Czech Republic focusing on economic research and graduate education.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Lucida Sans" pitchFamily="34" charset="0"/>
              </a:rPr>
              <a:t>IDEA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</a:rPr>
              <a:t> was founded and has been directed by Professor Jan </a:t>
            </a:r>
            <a:r>
              <a:rPr kumimoji="0" lang="cs-CZ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</a:rPr>
              <a:t>Š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</a:rPr>
              <a:t>vejnar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17.5%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4800"/>
            <a:ext cx="4277841" cy="6319168"/>
          </a:xfrm>
          <a:prstGeom prst="rect">
            <a:avLst/>
          </a:prstGeom>
          <a:noFill/>
          <a:ln w="349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Few reminders on the Czech situation!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941888"/>
            <a:ext cx="413543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ontent Placeholder 2"/>
          <p:cNvSpPr txBox="1">
            <a:spLocks/>
          </p:cNvSpPr>
          <p:nvPr/>
        </p:nvSpPr>
        <p:spPr bwMode="auto">
          <a:xfrm>
            <a:off x="3779838" y="1052513"/>
            <a:ext cx="504031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60000"/>
              </a:spcBef>
              <a:buClr>
                <a:srgbClr val="C00000"/>
              </a:buClr>
              <a:buFont typeface="Arial" charset="0"/>
              <a:buNone/>
            </a:pPr>
            <a:r>
              <a:rPr lang="en-US" altLang="en-US" sz="3600" dirty="0"/>
              <a:t>Decentralization and the quality of </a:t>
            </a:r>
            <a:r>
              <a:rPr lang="en-US" altLang="en-US" sz="3600" dirty="0" smtClean="0"/>
              <a:t>teaching:  </a:t>
            </a:r>
            <a:r>
              <a:rPr lang="en-US" sz="3600" b="1" dirty="0" smtClean="0">
                <a:solidFill>
                  <a:srgbClr val="A50021"/>
                </a:solidFill>
                <a:cs typeface="Arial" charset="0"/>
              </a:rPr>
              <a:t>Accompanying evidence from the Czech Republic</a:t>
            </a:r>
            <a:endParaRPr lang="en-US" sz="3600" b="1" dirty="0">
              <a:solidFill>
                <a:srgbClr val="A50021"/>
              </a:solidFill>
              <a:cs typeface="Arial" charset="0"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1187450"/>
            <a:ext cx="30289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857620" y="3643314"/>
            <a:ext cx="2027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DANIEL </a:t>
            </a:r>
            <a:r>
              <a:rPr lang="cs-CZ" b="1" dirty="0" smtClean="0"/>
              <a:t>MÜNICH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91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495755"/>
              </p:ext>
            </p:extLst>
          </p:nvPr>
        </p:nvGraphicFramePr>
        <p:xfrm>
          <a:off x="0" y="142852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00200" y="5000625"/>
            <a:ext cx="400050" cy="1857375"/>
          </a:xfrm>
          <a:prstGeom prst="roundRect">
            <a:avLst/>
          </a:prstGeom>
          <a:solidFill>
            <a:srgbClr val="FF0000">
              <a:alpha val="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Teacher’s salaries at the lower secondary level relative to other tertiary educated workers </a:t>
            </a:r>
            <a:r>
              <a:rPr lang="cs-CZ" altLang="en-US" sz="2800" b="1" dirty="0" smtClean="0"/>
              <a:t> </a:t>
            </a:r>
            <a:r>
              <a:rPr lang="en-US" altLang="en-US" sz="2800" b="1" dirty="0" smtClean="0"/>
              <a:t>[&gt;15 years of experience]</a:t>
            </a:r>
            <a:r>
              <a:rPr lang="cs-CZ" altLang="en-US" sz="2800" b="1" dirty="0" smtClean="0">
                <a:solidFill>
                  <a:srgbClr val="FFFC10"/>
                </a:solidFill>
              </a:rPr>
              <a:t/>
            </a:r>
            <a:br>
              <a:rPr lang="cs-CZ" altLang="en-US" sz="2800" b="1" dirty="0" smtClean="0">
                <a:solidFill>
                  <a:srgbClr val="FFFC10"/>
                </a:solidFill>
              </a:rPr>
            </a:br>
            <a:r>
              <a:rPr lang="en-US" altLang="en-US" sz="1600" b="1" dirty="0" smtClean="0">
                <a:solidFill>
                  <a:srgbClr val="FF6600"/>
                </a:solidFill>
              </a:rPr>
              <a:t>Source: OECD (2010), Education at a Glance 2010: OECD indicators.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084046"/>
              </p:ext>
            </p:extLst>
          </p:nvPr>
        </p:nvGraphicFramePr>
        <p:xfrm>
          <a:off x="163512" y="1981200"/>
          <a:ext cx="8791575" cy="437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8204200" y="5295900"/>
            <a:ext cx="457200" cy="1143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55403"/>
            <a:ext cx="2230438" cy="50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100" b="1" dirty="0" err="1" smtClean="0"/>
              <a:t>Share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of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tertiary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educated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workers</a:t>
            </a:r>
            <a:r>
              <a:rPr lang="cs-CZ" sz="3100" b="1" dirty="0" smtClean="0"/>
              <a:t> (non-</a:t>
            </a:r>
            <a:r>
              <a:rPr lang="cs-CZ" sz="3100" b="1" dirty="0" err="1" smtClean="0"/>
              <a:t>teachers</a:t>
            </a:r>
            <a:r>
              <a:rPr lang="cs-CZ" sz="3100" b="1" dirty="0" smtClean="0"/>
              <a:t>) </a:t>
            </a:r>
            <a:r>
              <a:rPr lang="cs-CZ" sz="3100" b="1" dirty="0" err="1" smtClean="0"/>
              <a:t>with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salaries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below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average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salaries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of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primary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school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teachers</a:t>
            </a:r>
            <a:r>
              <a:rPr lang="cs-CZ" sz="3100" b="1" dirty="0" smtClean="0"/>
              <a:t> (by </a:t>
            </a:r>
            <a:r>
              <a:rPr lang="cs-CZ" sz="3100" b="1" dirty="0" err="1" smtClean="0"/>
              <a:t>age</a:t>
            </a:r>
            <a:r>
              <a:rPr lang="cs-CZ" sz="3100" b="1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28596" y="1066800"/>
          <a:ext cx="8410604" cy="556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28625" y="6286500"/>
            <a:ext cx="7143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en-US" b="1" i="1" dirty="0"/>
              <a:t>Zdroj:</a:t>
            </a:r>
            <a:r>
              <a:rPr lang="cs-CZ" altLang="en-US" i="1" dirty="0"/>
              <a:t> </a:t>
            </a:r>
            <a:r>
              <a:rPr lang="cs-CZ" altLang="en-US" i="1" dirty="0" err="1" smtClean="0"/>
              <a:t>own</a:t>
            </a:r>
            <a:r>
              <a:rPr lang="cs-CZ" altLang="en-US" i="1" dirty="0" smtClean="0"/>
              <a:t> </a:t>
            </a:r>
            <a:r>
              <a:rPr lang="cs-CZ" altLang="en-US" i="1" dirty="0" err="1" smtClean="0"/>
              <a:t>computations</a:t>
            </a:r>
            <a:r>
              <a:rPr lang="cs-CZ" altLang="en-US" i="1" dirty="0" smtClean="0"/>
              <a:t> </a:t>
            </a:r>
            <a:r>
              <a:rPr lang="cs-CZ" altLang="en-US" i="1" dirty="0" err="1" smtClean="0"/>
              <a:t>based</a:t>
            </a:r>
            <a:r>
              <a:rPr lang="cs-CZ" altLang="en-US" i="1" dirty="0" smtClean="0"/>
              <a:t> on ISPV</a:t>
            </a:r>
            <a:r>
              <a:rPr lang="cs-CZ" altLang="en-US" dirty="0" smtClean="0"/>
              <a:t> </a:t>
            </a: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55403"/>
            <a:ext cx="2230438" cy="50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1188" y="2492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Thank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you</a:t>
            </a:r>
            <a:r>
              <a:rPr lang="en-US" altLang="en-US" dirty="0" smtClean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41354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185</Words>
  <Application>Microsoft Office PowerPoint</Application>
  <PresentationFormat>On-screen Show (4:3)</PresentationFormat>
  <Paragraphs>17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 17.5% </vt:lpstr>
      <vt:lpstr>PowerPoint Presentation</vt:lpstr>
      <vt:lpstr>PowerPoint Presentation</vt:lpstr>
      <vt:lpstr>PowerPoint Presentation</vt:lpstr>
      <vt:lpstr>Teacher’s salaries at the lower secondary level relative to other tertiary educated workers  [&gt;15 years of experience] Source: OECD (2010), Education at a Glance 2010: OECD indicators.</vt:lpstr>
      <vt:lpstr>Share of tertiary educated workers (non-teachers) with salaries below average salaries of primary school teachers (by age)</vt:lpstr>
      <vt:lpstr>Thank you!</vt:lpstr>
    </vt:vector>
  </TitlesOfParts>
  <Company>CERGE 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Munich</dc:creator>
  <cp:lastModifiedBy>Daniel Munich</cp:lastModifiedBy>
  <cp:revision>12</cp:revision>
  <cp:lastPrinted>2014-04-29T14:07:47Z</cp:lastPrinted>
  <dcterms:created xsi:type="dcterms:W3CDTF">2014-04-29T12:03:31Z</dcterms:created>
  <dcterms:modified xsi:type="dcterms:W3CDTF">2014-04-29T14:12:37Z</dcterms:modified>
</cp:coreProperties>
</file>